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7" r:id="rId5"/>
    <p:sldId id="306" r:id="rId7"/>
    <p:sldId id="260" r:id="rId8"/>
    <p:sldId id="283" r:id="rId9"/>
    <p:sldId id="262" r:id="rId10"/>
    <p:sldId id="305" r:id="rId11"/>
    <p:sldId id="284" r:id="rId12"/>
    <p:sldId id="323" r:id="rId13"/>
    <p:sldId id="304" r:id="rId14"/>
    <p:sldId id="285" r:id="rId15"/>
    <p:sldId id="307" r:id="rId16"/>
    <p:sldId id="291" r:id="rId17"/>
    <p:sldId id="263" r:id="rId18"/>
    <p:sldId id="328" r:id="rId19"/>
    <p:sldId id="324" r:id="rId20"/>
    <p:sldId id="326" r:id="rId21"/>
    <p:sldId id="327" r:id="rId22"/>
    <p:sldId id="338" r:id="rId23"/>
    <p:sldId id="293" r:id="rId24"/>
    <p:sldId id="294" r:id="rId25"/>
    <p:sldId id="301" r:id="rId26"/>
    <p:sldId id="296" r:id="rId27"/>
    <p:sldId id="259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A"/>
    <a:srgbClr val="070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24" autoAdjust="0"/>
  </p:normalViewPr>
  <p:slideViewPr>
    <p:cSldViewPr snapToGrid="0">
      <p:cViewPr varScale="1">
        <p:scale>
          <a:sx n="101" d="100"/>
          <a:sy n="101" d="100"/>
        </p:scale>
        <p:origin x="16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50A1A-AAB7-40B2-BC2F-2CF336C2B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0C23F-F744-4D4B-B8AB-83E25BBD0F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C23F-F744-4D4B-B8AB-83E25BBD0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“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1+3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”模式：以首席运营官为中心，下属三位成员分别负责“技术支持”、“项目策划”、“日常支撑”。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  2.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在“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1+3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”模式下分别设置三个平台部署，各设立平台联络人，平行设立内部的技术审验组和临时工作组。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客户端平台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客户端平台是一个面向移动互联网，以现今流行的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Android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系统为开发基础的平台。平台工作主要涉及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Android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应用在手机端的设计与实现、同服务器的数据交流和传输以及同硬件方面的信息交流。</a:t>
            </a:r>
            <a:endParaRPr lang="zh-CN" altLang="en-US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服务器平台：服务器平台长期为研究中心的其他平台、大小项目提供关于服务器、数据库等方面的技术支持，为各个项目的顺利开展奠定基础。同时，服务器平台自身也开展了多个项目，如“研究中心网站”、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SVN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等。服务支撑。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3.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硬件平台：硬件平台主要负责研究中心项目的硬件设备部分的设计和制作，为研究中心提供各种硬件技术支持。</a:t>
            </a:r>
            <a:endParaRPr lang="zh-CN" altLang="en-US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47EFD-3884-4FEC-AABC-41DB16C8B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四个项目的分析，从需求分析、技术路线的明确性，可以看出四个项目的风险，其中，智能门锁的关键，在于要明确核心技术、掌上教务，在于要源自于用户，而捐赠、车位，则是对整个组织或者说行为、习惯的讨论，所以，侧重点不一样。但是无论如何，都必须强调和完善</a:t>
            </a:r>
            <a:r>
              <a:rPr lang="en-US" altLang="zh-CN" dirty="0" smtClean="0"/>
              <a:t>1/2</a:t>
            </a:r>
            <a:r>
              <a:rPr lang="zh-CN" altLang="en-US" dirty="0" smtClean="0"/>
              <a:t>的时间和精力，放在形成技术路线和需求分析上。并且不能轻易改变。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C23F-F744-4D4B-B8AB-83E25BBD0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四个项目的分析，从需求分析、技术路线的明确性，可以看出四个项目的风险，其中，智能门锁的关键，在于要明确核心技术、掌上教务，在于要源自于用户，而捐赠、车位，则是对整个组织或者说行为、习惯的讨论，所以，侧重点不一样。但是无论如何，都必须强调和完善</a:t>
            </a:r>
            <a:r>
              <a:rPr lang="en-US" altLang="zh-CN" dirty="0" smtClean="0"/>
              <a:t>1/2</a:t>
            </a:r>
            <a:r>
              <a:rPr lang="zh-CN" altLang="en-US" dirty="0" smtClean="0"/>
              <a:t>的时间和精力，放在形成技术路线和需求分析上。并且不能轻易改变。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C23F-F744-4D4B-B8AB-83E25BBD0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399-0B60-4D71-9100-71FC9476D7B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9F4CB-9A07-4964-80FD-EB084132DD5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89B4-3811-43FD-BB5C-FBEAB7930DB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CAAD-1F30-47E8-A18C-49BD21C3418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1B78-9F9A-4BFC-B019-2A921CEDCDA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C3ED-B3C9-44F7-855B-A3EA650E68E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FA59-B6CF-4709-BAF6-A5E3026E097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7447-1F66-4F61-AE66-95C27D3A013C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952C-2BA3-4271-BD47-30A9700399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81B3-7282-44B6-8E64-0B6A95EBF5DB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A9CC3-BC60-4677-BA5A-0F65B0B4D8B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4020-5FB5-4E52-96FD-BE236458ACD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76004-CACA-42D0-AFFB-591357206B3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AF3E-B8A1-414F-94DE-7E0997D37E3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A390-47AB-4AA7-B891-6024AF7BF7D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90EB-E8CA-4282-8EB3-80918C1AAE4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BEA9-FEDF-4BD9-9BA3-2EE6AEF5EA93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357D-502E-40AE-B900-BD1E92B838E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7D972-FE58-44B4-B3BA-4F8551887FB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3935-C9B3-4C2D-A38A-7C96CBF4BC5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671D-F9B0-4100-AA7F-B8D227A3E81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2"/>
          <a:srcRect l="32723" t="20140" r="18082" b="14236"/>
          <a:stretch>
            <a:fillRect/>
          </a:stretch>
        </p:blipFill>
        <p:spPr>
          <a:xfrm>
            <a:off x="-12700" y="0"/>
            <a:ext cx="9144001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84301" y="84136"/>
            <a:ext cx="772795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16050" y="1422400"/>
            <a:ext cx="747395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19800" y="6356350"/>
            <a:ext cx="124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69EE1854-5B20-42A7-8858-337C4CDE9DC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400300" y="63627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667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A0EA"/>
          </a:solidFill>
          <a:latin typeface="幼圆" panose="02010509060101010101" pitchFamily="49" charset="-122"/>
          <a:ea typeface="幼圆" panose="02010509060101010101" pitchFamily="49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1461F-3A5F-4151-80AC-D03C28C26BD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GIF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GIF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GIF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C:\Users\Administrator\Desktop\5002191931.jpg50021919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85090" y="-133985"/>
            <a:ext cx="9290685" cy="7012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847" y="1657559"/>
            <a:ext cx="8202303" cy="638198"/>
          </a:xfrm>
        </p:spPr>
        <p:txBody>
          <a:bodyPr>
            <a:normAutofit fontScale="90000"/>
          </a:bodyPr>
          <a:lstStyle/>
          <a:p>
            <a:br>
              <a:rPr lang="en-US" altLang="zh-CN" sz="3200" b="1" dirty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</a:br>
            <a:endParaRPr lang="zh-CN" altLang="en-US" sz="3200" b="1" dirty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83944" y="3971499"/>
            <a:ext cx="6858000" cy="1149657"/>
          </a:xfrm>
        </p:spPr>
        <p:txBody>
          <a:bodyPr>
            <a:normAutofit lnSpcReduction="20000"/>
          </a:bodyPr>
          <a:lstStyle/>
          <a:p>
            <a:endParaRPr lang="en-US" altLang="zh-CN" sz="2000" dirty="0" smtClean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  <a:p>
            <a:endParaRPr lang="en-US" altLang="zh-CN" sz="2000" b="1" dirty="0" smtClean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  <a:p>
            <a:endParaRPr lang="zh-CN" altLang="en-US" sz="2000" b="1" dirty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09608" y="1219054"/>
            <a:ext cx="8202303" cy="6381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sz="4000" b="1" dirty="0">
              <a:solidFill>
                <a:srgbClr val="00A0EA"/>
              </a:solidFill>
              <a:effectLst/>
              <a:latin typeface="思源黑体 CN Regular" panose="020B0500000000000000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18325" y="6356350"/>
            <a:ext cx="2057400" cy="365125"/>
          </a:xfrm>
        </p:spPr>
        <p:txBody>
          <a:bodyPr/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u=3942167940,3559254716&amp;fm=23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13970"/>
            <a:ext cx="9239885" cy="695579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-153035" y="635"/>
            <a:ext cx="2292985" cy="91757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2045" y="918210"/>
            <a:ext cx="67519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0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= A following car</a:t>
            </a:r>
            <a:r>
              <a:rPr lang="zh-CN" altLang="en-US" sz="60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！</a:t>
            </a:r>
            <a:endParaRPr lang="zh-CN" altLang="en-US" sz="60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pic>
        <p:nvPicPr>
          <p:cNvPr id="12" name="图片 11" descr="b9b18cf8-3834-4a2e-af91-d378f668ac1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" y="1933575"/>
            <a:ext cx="9241155" cy="5008245"/>
          </a:xfrm>
          <a:prstGeom prst="rect">
            <a:avLst/>
          </a:prstGeom>
        </p:spPr>
      </p:pic>
      <p:sp>
        <p:nvSpPr>
          <p:cNvPr id="13" name="灯片编号占位符 11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u=3942167940,3559254716&amp;fm=23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48895"/>
            <a:ext cx="9239885" cy="69557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smtClean="0"/>
              <a:t>陈思捷</a:t>
            </a:r>
            <a:endParaRPr lang="zh-CN"/>
          </a:p>
        </p:txBody>
      </p:sp>
      <p:pic>
        <p:nvPicPr>
          <p:cNvPr id="3" name="图片 2" descr="C:\Users\Administrator\Desktop\100336381.jpg10033638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240" y="1239520"/>
            <a:ext cx="9239250" cy="5667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29435" y="464820"/>
            <a:ext cx="7251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uFillTx/>
                <a:latin typeface="思源黑体 CN Regular" panose="020B0500000000000000" charset="0"/>
                <a:ea typeface="思源黑体 CN Regular" panose="020B0500000000000000" charset="0"/>
              </a:rPr>
              <a:t>动车站机场，人不多，但拎的东西不少</a:t>
            </a:r>
            <a:endParaRPr lang="zh-CN" altLang="en-US" sz="3200">
              <a:solidFill>
                <a:schemeClr val="bg1"/>
              </a:solidFill>
              <a:uFillTx/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sp>
        <p:nvSpPr>
          <p:cNvPr id="8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-153035" y="635"/>
            <a:ext cx="2292985" cy="917575"/>
          </a:xfrm>
        </p:spPr>
        <p:txBody>
          <a:bodyPr>
            <a:normAutofit/>
          </a:bodyPr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内容占位符 8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8575" y="635"/>
            <a:ext cx="9257665" cy="688467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pic>
        <p:nvPicPr>
          <p:cNvPr id="7" name="图片 6" descr="73899266-115f-4d7b-89d5-69107f48717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2590165"/>
            <a:ext cx="6100445" cy="3876675"/>
          </a:xfrm>
          <a:prstGeom prst="rect">
            <a:avLst/>
          </a:prstGeom>
        </p:spPr>
      </p:pic>
      <p:sp>
        <p:nvSpPr>
          <p:cNvPr id="8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8700" y="1036320"/>
            <a:ext cx="72517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uFillTx/>
                <a:latin typeface="思源黑体 CN Regular" panose="020B0500000000000000" charset="0"/>
                <a:ea typeface="思源黑体 CN Regular" panose="020B0500000000000000" charset="0"/>
              </a:rPr>
              <a:t>大包、小包，男生还好，换做女生来拎，</a:t>
            </a:r>
            <a:endParaRPr lang="zh-CN" altLang="en-US" sz="3200">
              <a:solidFill>
                <a:schemeClr val="bg1"/>
              </a:solidFill>
              <a:uFillTx/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uFillTx/>
                <a:latin typeface="思源黑体 CN Regular" panose="020B0500000000000000" charset="0"/>
                <a:ea typeface="思源黑体 CN Regular" panose="020B0500000000000000" charset="0"/>
              </a:rPr>
              <a:t>累死累活？</a:t>
            </a:r>
            <a:endParaRPr lang="zh-CN" altLang="en-US" sz="3200">
              <a:solidFill>
                <a:schemeClr val="bg1"/>
              </a:solidFill>
              <a:uFillTx/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需求分析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7945" y="-24765"/>
            <a:ext cx="9271635" cy="69221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pic>
        <p:nvPicPr>
          <p:cNvPr id="9" name="图片 8" descr="7ca301ac8ebb07dc8c2777dcc604d39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45" y="918210"/>
            <a:ext cx="9271635" cy="5979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81785" y="838835"/>
            <a:ext cx="6357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就现在，解放双手！</a:t>
            </a:r>
            <a:endParaRPr lang="zh-CN" altLang="en-US" sz="5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pic>
        <p:nvPicPr>
          <p:cNvPr id="10" name="图片 9" descr="6d70219d36fedcc039ba9b16a3c036c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65" y="1848485"/>
            <a:ext cx="5372735" cy="51638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陈思捷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795" y="-38735"/>
            <a:ext cx="9257030" cy="6936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27175" y="2592705"/>
            <a:ext cx="608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  <a:sym typeface="+mn-ea"/>
              </a:rPr>
              <a:t>二、研究成果</a:t>
            </a:r>
            <a:endParaRPr lang="zh-CN" altLang="en-US" sz="4800"/>
          </a:p>
        </p:txBody>
      </p:sp>
      <p:sp>
        <p:nvSpPr>
          <p:cNvPr id="9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陈思捷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795" y="-38735"/>
            <a:ext cx="9257030" cy="6936105"/>
          </a:xfrm>
          <a:prstGeom prst="rect">
            <a:avLst/>
          </a:prstGeom>
        </p:spPr>
      </p:pic>
      <p:sp>
        <p:nvSpPr>
          <p:cNvPr id="9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研究成果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4300" y="579755"/>
            <a:ext cx="608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硬件端    安卓端</a:t>
            </a:r>
            <a:endParaRPr lang="zh-CN" altLang="en-US" sz="48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pic>
        <p:nvPicPr>
          <p:cNvPr id="8" name="图片 7" descr="7103C27F63E604BFEBDC8EC11E383E7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" y="1316990"/>
            <a:ext cx="4792980" cy="5315585"/>
          </a:xfrm>
          <a:prstGeom prst="rect">
            <a:avLst/>
          </a:prstGeom>
        </p:spPr>
      </p:pic>
      <p:pic>
        <p:nvPicPr>
          <p:cNvPr id="11" name="图片 10" descr="3B31DF650D360A083FC3F6E767792F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0" y="1316355"/>
            <a:ext cx="4463415" cy="531558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/>
        </p:nvSpPr>
        <p:spPr>
          <a:xfrm>
            <a:off x="7045325" y="6483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1915" y="1270"/>
            <a:ext cx="9299575" cy="6831965"/>
          </a:xfrm>
          <a:prstGeom prst="rect">
            <a:avLst/>
          </a:prstGeom>
        </p:spPr>
      </p:pic>
      <p:pic>
        <p:nvPicPr>
          <p:cNvPr id="8" name="图片 7" descr="序列 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17040" y="868680"/>
            <a:ext cx="5684520" cy="60217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12035" y="635"/>
            <a:ext cx="608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安卓端控制启动</a:t>
            </a:r>
            <a:endParaRPr lang="zh-CN" altLang="en-US" sz="48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sp>
        <p:nvSpPr>
          <p:cNvPr id="17" name="标题 16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研究成果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795" y="-38735"/>
            <a:ext cx="9257030" cy="6936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7175" y="104775"/>
            <a:ext cx="608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小车直行跟随实现</a:t>
            </a:r>
            <a:endParaRPr lang="zh-CN" altLang="en-US" sz="48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sp>
        <p:nvSpPr>
          <p:cNvPr id="10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2" name="图片 1" descr="序列 01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66240" y="297815"/>
            <a:ext cx="5880735" cy="7154545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研究成果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795" y="-38735"/>
            <a:ext cx="9257030" cy="6936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7175" y="104775"/>
            <a:ext cx="608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小车转弯跟随实现</a:t>
            </a:r>
            <a:endParaRPr lang="zh-CN" altLang="en-US" sz="48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sp>
        <p:nvSpPr>
          <p:cNvPr id="10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3" name="图片 2" descr="序列 01_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70985" y="1078865"/>
            <a:ext cx="5687060" cy="5400040"/>
          </a:xfrm>
          <a:prstGeom prst="rect">
            <a:avLst/>
          </a:prstGeom>
        </p:spPr>
      </p:pic>
      <p:pic>
        <p:nvPicPr>
          <p:cNvPr id="7" name="图片 6" descr="序列 01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28930" y="1530985"/>
            <a:ext cx="5688330" cy="4497070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研究成果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2" name="灯片编号占位符 2"/>
          <p:cNvSpPr>
            <a:spLocks noGrp="1"/>
          </p:cNvSpPr>
          <p:nvPr/>
        </p:nvSpPr>
        <p:spPr>
          <a:xfrm>
            <a:off x="7045325" y="6483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795" y="-38735"/>
            <a:ext cx="9257030" cy="6936105"/>
          </a:xfrm>
          <a:prstGeom prst="rect">
            <a:avLst/>
          </a:prstGeom>
        </p:spPr>
      </p:pic>
      <p:sp>
        <p:nvSpPr>
          <p:cNvPr id="10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研究成果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7175" y="104775"/>
            <a:ext cx="608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连续转弯跟随</a:t>
            </a:r>
            <a:endParaRPr lang="zh-CN" altLang="en-US" sz="48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pic>
        <p:nvPicPr>
          <p:cNvPr id="3" name="图片 2" descr="序列 01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67765"/>
            <a:ext cx="8708390" cy="62179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u=3942167940,3559254716&amp;fm=23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" y="635"/>
            <a:ext cx="9185910" cy="685673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878205"/>
            <a:ext cx="7886700" cy="5299075"/>
          </a:xfrm>
        </p:spPr>
        <p:txBody>
          <a:bodyPr/>
          <a:lstStyle/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一、需求分析与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  <a:sym typeface="+mn-ea"/>
              </a:rPr>
              <a:t>技术重点</a:t>
            </a:r>
            <a:endParaRPr lang="zh-CN" altLang="en-US" sz="3600" dirty="0" smtClean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  <a:sym typeface="+mn-ea"/>
            </a:endParaRPr>
          </a:p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endParaRPr lang="en-US" altLang="zh-CN" sz="3600" dirty="0" smtClean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二、演示成果</a:t>
            </a:r>
            <a:endParaRPr lang="zh-CN" altLang="en-US" sz="3600" dirty="0" smtClean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endParaRPr lang="zh-CN" altLang="en-US" sz="3600" dirty="0" smtClean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r>
              <a:rPr lang="zh-CN" altLang="en-US" sz="36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三、应用前景</a:t>
            </a:r>
            <a:endParaRPr lang="zh-CN" altLang="en-US" sz="3600" dirty="0" smtClean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18325" y="6356350"/>
            <a:ext cx="2057400" cy="365125"/>
          </a:xfrm>
        </p:spPr>
        <p:txBody>
          <a:bodyPr/>
          <a:lstStyle/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795" y="-38735"/>
            <a:ext cx="9257030" cy="6936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7175" y="2592705"/>
            <a:ext cx="608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  <a:sym typeface="+mn-ea"/>
              </a:rPr>
              <a:t>三、应用前景</a:t>
            </a:r>
            <a:endParaRPr lang="zh-CN" altLang="en-US" sz="4800"/>
          </a:p>
        </p:txBody>
      </p:sp>
      <p:sp>
        <p:nvSpPr>
          <p:cNvPr id="10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内容占位符 7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3495" y="635"/>
            <a:ext cx="9190355" cy="6871335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应用前景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80765" y="1905"/>
            <a:ext cx="23520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  <a:sym typeface="+mn-ea"/>
              </a:rPr>
              <a:t>国内</a:t>
            </a:r>
            <a:endParaRPr lang="zh-CN" altLang="en-US" sz="4800"/>
          </a:p>
        </p:txBody>
      </p:sp>
      <p:sp>
        <p:nvSpPr>
          <p:cNvPr id="11" name="文本框 10"/>
          <p:cNvSpPr txBox="1"/>
          <p:nvPr/>
        </p:nvSpPr>
        <p:spPr>
          <a:xfrm>
            <a:off x="-22860" y="5388610"/>
            <a:ext cx="91903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Regular" panose="020B0500000000000000" charset="0"/>
              </a:rPr>
              <a:t>可以看到，在国内各大购物平台如淘宝、京东等，使用蓝牙</a:t>
            </a:r>
            <a:r>
              <a:rPr lang="en-US" altLang="zh-CN" sz="2800">
                <a:solidFill>
                  <a:schemeClr val="bg1"/>
                </a:solidFill>
                <a:latin typeface="思源黑体 CN Regular" panose="020B0500000000000000" charset="0"/>
              </a:rPr>
              <a:t>4.0</a:t>
            </a:r>
            <a:r>
              <a:rPr lang="zh-CN" altLang="en-US" sz="2800">
                <a:solidFill>
                  <a:schemeClr val="bg1"/>
                </a:solidFill>
                <a:latin typeface="思源黑体 CN Regular" panose="020B0500000000000000" charset="0"/>
              </a:rPr>
              <a:t>技术的智能跟随行李箱还没有出现，少数采用</a:t>
            </a:r>
            <a:r>
              <a:rPr lang="en-US" altLang="zh-CN" sz="2800">
                <a:solidFill>
                  <a:schemeClr val="bg1"/>
                </a:solidFill>
                <a:latin typeface="思源黑体 CN Regular" panose="020B0500000000000000" charset="0"/>
              </a:rPr>
              <a:t>GPS</a:t>
            </a:r>
            <a:r>
              <a:rPr lang="zh-CN" altLang="en-US" sz="2800">
                <a:solidFill>
                  <a:schemeClr val="bg1"/>
                </a:solidFill>
                <a:latin typeface="思源黑体 CN Regular" panose="020B0500000000000000" charset="0"/>
              </a:rPr>
              <a:t>技术的产品，就像之前说的，无法在室内使用。</a:t>
            </a:r>
            <a:endParaRPr lang="zh-CN" altLang="en-US" sz="2800">
              <a:solidFill>
                <a:schemeClr val="bg1"/>
              </a:solidFill>
              <a:latin typeface="思源黑体 CN Regular" panose="020B0500000000000000" charset="0"/>
            </a:endParaRPr>
          </a:p>
        </p:txBody>
      </p:sp>
      <p:pic>
        <p:nvPicPr>
          <p:cNvPr id="12" name="图片 11" descr="QQ截图201707111224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" y="726440"/>
            <a:ext cx="4522470" cy="4661535"/>
          </a:xfrm>
          <a:prstGeom prst="rect">
            <a:avLst/>
          </a:prstGeom>
        </p:spPr>
      </p:pic>
      <p:pic>
        <p:nvPicPr>
          <p:cNvPr id="13" name="图片 12" descr="QQ截图201707111226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610" y="726440"/>
            <a:ext cx="4667885" cy="4661535"/>
          </a:xfrm>
          <a:prstGeom prst="rect">
            <a:avLst/>
          </a:prstGeom>
        </p:spPr>
      </p:pic>
      <p:sp>
        <p:nvSpPr>
          <p:cNvPr id="14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内容占位符 7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3495" y="635"/>
            <a:ext cx="9190355" cy="6871335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应用前景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80765" y="1905"/>
            <a:ext cx="23520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  <a:sym typeface="+mn-ea"/>
              </a:rPr>
              <a:t>国外</a:t>
            </a:r>
            <a:endParaRPr lang="zh-CN" altLang="en-US" sz="4800"/>
          </a:p>
        </p:txBody>
      </p:sp>
      <p:sp>
        <p:nvSpPr>
          <p:cNvPr id="9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3450" y="831850"/>
            <a:ext cx="76466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uFillTx/>
                <a:latin typeface="思源黑体 CN Regular" panose="020B0500000000000000" charset="0"/>
                <a:ea typeface="思源黑体 CN Regular" panose="020B0500000000000000" charset="0"/>
              </a:rPr>
              <a:t>搜索到一款叫做</a:t>
            </a:r>
            <a:r>
              <a:rPr lang="en-US" altLang="zh-CN" sz="3200">
                <a:solidFill>
                  <a:schemeClr val="bg1"/>
                </a:solidFill>
                <a:uFillTx/>
                <a:latin typeface="思源黑体 CN Regular" panose="020B0500000000000000" charset="0"/>
                <a:ea typeface="思源黑体 CN Regular" panose="020B0500000000000000" charset="0"/>
              </a:rPr>
              <a:t>Travelmate</a:t>
            </a:r>
            <a:r>
              <a:rPr lang="zh-CN" altLang="en-US" sz="3200">
                <a:solidFill>
                  <a:schemeClr val="bg1"/>
                </a:solidFill>
                <a:uFillTx/>
                <a:latin typeface="思源黑体 CN Regular" panose="020B0500000000000000" charset="0"/>
                <a:ea typeface="思源黑体 CN Regular" panose="020B0500000000000000" charset="0"/>
              </a:rPr>
              <a:t>的概念性的产品，但目前还在众筹中，而且价格感人，暂且可以不用考虑。</a:t>
            </a:r>
            <a:endParaRPr lang="zh-CN" altLang="en-US" sz="3200">
              <a:solidFill>
                <a:schemeClr val="bg1"/>
              </a:solidFill>
              <a:uFillTx/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pic>
        <p:nvPicPr>
          <p:cNvPr id="13" name="图片 12" descr="QQ截图201707111236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" y="2512060"/>
            <a:ext cx="8653780" cy="4359275"/>
          </a:xfrm>
          <a:prstGeom prst="rect">
            <a:avLst/>
          </a:prstGeom>
        </p:spPr>
      </p:pic>
      <p:pic>
        <p:nvPicPr>
          <p:cNvPr id="14" name="图片 13" descr="QQ截图201707111236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65" y="5982335"/>
            <a:ext cx="6376670" cy="739140"/>
          </a:xfrm>
          <a:prstGeom prst="rect">
            <a:avLst/>
          </a:prstGeom>
        </p:spPr>
      </p:pic>
      <p:sp>
        <p:nvSpPr>
          <p:cNvPr id="10" name="灯片编号占位符 2"/>
          <p:cNvSpPr>
            <a:spLocks noGrp="1"/>
          </p:cNvSpPr>
          <p:nvPr/>
        </p:nvSpPr>
        <p:spPr>
          <a:xfrm>
            <a:off x="7045325" y="6483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陈思捷 </a:t>
            </a:r>
            <a:r>
              <a:rPr lang="en-US" altLang="zh-CN" smtClean="0"/>
              <a:t>chen.sijie@nexuslink.cn</a:t>
            </a:r>
            <a:endParaRPr lang="en-US" altLang="zh-CN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内容占位符 8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3495" y="635"/>
            <a:ext cx="9190355" cy="6871335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应用前景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38780" y="381635"/>
            <a:ext cx="3265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产品优势</a:t>
            </a:r>
            <a:endParaRPr lang="zh-CN" altLang="en-US" sz="5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pic>
        <p:nvPicPr>
          <p:cNvPr id="3" name="图片 2" descr="f7adc526ac17743027e7e47536afb3b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00000">
            <a:off x="5862320" y="3629025"/>
            <a:ext cx="3973195" cy="39731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28700" y="1540510"/>
            <a:ext cx="685673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智能跟随，科技感十足</a:t>
            </a:r>
            <a:endParaRPr lang="zh-CN" altLang="en-US" sz="4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endParaRPr lang="zh-CN" altLang="en-US" sz="4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r>
              <a:rPr lang="zh-CN" altLang="en-US" sz="44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  <a:sym typeface="+mn-ea"/>
              </a:rPr>
              <a:t>解放双手，轻松出行</a:t>
            </a:r>
            <a:endParaRPr lang="zh-CN" altLang="en-US" sz="4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endParaRPr lang="zh-CN" altLang="en-US" sz="4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r>
              <a:rPr lang="zh-CN" altLang="en-US" sz="44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操作简单，紧急防撞</a:t>
            </a:r>
            <a:endParaRPr lang="zh-CN" altLang="en-US" sz="4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endParaRPr lang="zh-CN" altLang="en-US" sz="4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endParaRPr lang="zh-CN" altLang="en-US" sz="4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endParaRPr lang="zh-CN" altLang="en-US" sz="4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endParaRPr lang="zh-CN" altLang="en-US" sz="4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sp>
        <p:nvSpPr>
          <p:cNvPr id="13" name="灯片编号占位符 11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谢谢观赏！</a:t>
            </a:r>
            <a:endParaRPr lang="zh-CN" altLang="en-US" sz="32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@</a:t>
            </a:r>
            <a:r>
              <a:rPr lang="en-US" altLang="zh-CN" sz="2000" dirty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Nexuslink</a:t>
            </a:r>
            <a:endParaRPr lang="zh-CN" altLang="en-US" sz="2000" dirty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pic>
        <p:nvPicPr>
          <p:cNvPr id="9" name="内容占位符 8" descr="u=3942167940,3559254716&amp;fm=23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30" y="-6350"/>
            <a:ext cx="9190355" cy="6871335"/>
          </a:xfrm>
          <a:prstGeom prst="rect">
            <a:avLst/>
          </a:prstGeom>
        </p:spPr>
      </p:pic>
      <p:pic>
        <p:nvPicPr>
          <p:cNvPr id="5" name="图片 4" descr="f7adc526ac17743027e7e47536afb3b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440305" y="-1069975"/>
            <a:ext cx="4262120" cy="42621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4875" y="1706245"/>
            <a:ext cx="47910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谢谢观赏</a:t>
            </a:r>
            <a:endParaRPr lang="zh-CN" altLang="en-US" sz="5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ctr"/>
            <a:r>
              <a:rPr lang="en-US" altLang="zh-CN" sz="54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Thanks for watching</a:t>
            </a:r>
            <a:endParaRPr lang="en-US" altLang="zh-CN" sz="54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pic>
        <p:nvPicPr>
          <p:cNvPr id="6" name="图片 5" descr="f7adc526ac17743027e7e47536afb3b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35" y="2602865"/>
            <a:ext cx="4262120" cy="4262120"/>
          </a:xfrm>
          <a:prstGeom prst="rect">
            <a:avLst/>
          </a:prstGeom>
        </p:spPr>
      </p:pic>
      <p:sp>
        <p:nvSpPr>
          <p:cNvPr id="13" name="灯片编号占位符 11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BDA1B78-9F9A-4BFC-B019-2A921CEDCDA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16C737-B08C-4635-A723-B1EEF42D83F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 descr="u=3942167940,3559254716&amp;fm=23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955" y="635"/>
            <a:ext cx="9185910" cy="6856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4405" y="2553335"/>
            <a:ext cx="72351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dirty="0" smtClean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  <a:sym typeface="+mn-ea"/>
              </a:rPr>
              <a:t>一、需求分析与技术重点</a:t>
            </a:r>
            <a:endParaRPr lang="zh-CN" altLang="en-US" sz="4800"/>
          </a:p>
        </p:txBody>
      </p:sp>
      <p:sp>
        <p:nvSpPr>
          <p:cNvPr id="9" name="灯片编号占位符 5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6" descr="u=3942167940,3559254716&amp;fm=23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955" y="635"/>
            <a:ext cx="9185910" cy="685673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724660" y="374015"/>
            <a:ext cx="6450965" cy="104330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6000" dirty="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传统的小车</a:t>
            </a:r>
            <a:endParaRPr lang="zh-CN" altLang="en-US" sz="6000" dirty="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1800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B739-5596-4D99-8AE2-158C5F49F8A8}" type="datetime1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b526f01d-c481-4a84-acbf-388282078560_displ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5" y="1562100"/>
            <a:ext cx="7851775" cy="465010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918325" y="6356350"/>
            <a:ext cx="2057400" cy="365125"/>
          </a:xfrm>
        </p:spPr>
        <p:txBody>
          <a:bodyPr/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-153035" y="635"/>
            <a:ext cx="2292985" cy="91757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6" descr="u=3942167940,3559254716&amp;fm=23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955" y="635"/>
            <a:ext cx="9185910" cy="6856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39415" y="486410"/>
            <a:ext cx="4224655" cy="10966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或者这样</a:t>
            </a:r>
            <a:endParaRPr lang="zh-CN" altLang="en-US" sz="60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pic>
        <p:nvPicPr>
          <p:cNvPr id="6" name="图片 5" descr="84540782_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" y="1767205"/>
            <a:ext cx="7924165" cy="466598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918325" y="6356350"/>
            <a:ext cx="2057400" cy="365125"/>
          </a:xfrm>
        </p:spPr>
        <p:txBody>
          <a:bodyPr/>
          <a:lstStyle/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-153035" y="635"/>
            <a:ext cx="2292985" cy="91757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6" descr="u=3942167940,3559254716&amp;fm=23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955" y="635"/>
            <a:ext cx="9185910" cy="685673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DE26-8136-4647-8008-DFC72DD6661A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42795" y="918210"/>
            <a:ext cx="58312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Make a change</a:t>
            </a:r>
            <a:r>
              <a:rPr lang="zh-CN" altLang="en-US" sz="60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！</a:t>
            </a:r>
            <a:endParaRPr lang="zh-CN" altLang="en-US" sz="60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pic>
        <p:nvPicPr>
          <p:cNvPr id="7" name="图片 6" descr="u=982442703,2108420618&amp;fm=23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2140585"/>
            <a:ext cx="2704465" cy="4090035"/>
          </a:xfrm>
          <a:prstGeom prst="rect">
            <a:avLst/>
          </a:prstGeom>
        </p:spPr>
      </p:pic>
      <p:pic>
        <p:nvPicPr>
          <p:cNvPr id="8" name="图片 7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30" y="2140585"/>
            <a:ext cx="2711450" cy="409003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/>
        </p:nvSpPr>
        <p:spPr>
          <a:xfrm>
            <a:off x="106045" y="127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6918325" y="6356350"/>
            <a:ext cx="2057400" cy="365125"/>
          </a:xfrm>
        </p:spPr>
        <p:txBody>
          <a:bodyPr/>
          <a:lstStyle/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3" name="图片 12" descr="u=4290214143,767295072&amp;fm=11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0" y="2140585"/>
            <a:ext cx="2738755" cy="40900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684145" y="3481070"/>
            <a:ext cx="36830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bg1"/>
                </a:solidFill>
              </a:rPr>
              <a:t>+</a:t>
            </a:r>
            <a:endParaRPr lang="en-US" altLang="zh-CN" sz="60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10580" y="3481070"/>
            <a:ext cx="36830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bg1"/>
                </a:solidFill>
              </a:rPr>
              <a:t>+</a:t>
            </a:r>
            <a:endParaRPr lang="en-US" altLang="zh-CN" sz="6000">
              <a:solidFill>
                <a:schemeClr val="bg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-153035" y="635"/>
            <a:ext cx="2292985" cy="91757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6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2230" y="-19685"/>
            <a:ext cx="9305925" cy="68973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44320" y="91821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其他技术分析比较</a:t>
            </a:r>
            <a:endParaRPr lang="zh-CN" altLang="en-US" sz="60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sp>
        <p:nvSpPr>
          <p:cNvPr id="17" name="标题 16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12" name="灯片编号占位符 11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62865" y="2058670"/>
            <a:ext cx="838454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GPS</a:t>
            </a:r>
            <a:r>
              <a:rPr lang="zh-CN" altLang="en-US" sz="32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定位：室内无法使用；</a:t>
            </a:r>
            <a:endParaRPr lang="zh-CN" altLang="en-US" sz="32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l"/>
            <a:endParaRPr lang="zh-CN" altLang="en-US" sz="32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l"/>
            <a:r>
              <a:rPr lang="zh-CN" altLang="en-US" sz="32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超声波，激光测距定位：信号指向性太强，只针对某一方向，无法确定目标身份；</a:t>
            </a:r>
            <a:endParaRPr lang="zh-CN" altLang="en-US" sz="32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l"/>
            <a:endParaRPr lang="zh-CN" altLang="en-US" sz="32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  <a:p>
            <a:pPr algn="l"/>
            <a:r>
              <a:rPr lang="en-US" altLang="zh-CN" sz="32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WIFI</a:t>
            </a:r>
            <a:r>
              <a:rPr lang="zh-CN" altLang="en-US" sz="3200">
                <a:solidFill>
                  <a:schemeClr val="bg1"/>
                </a:solidFill>
                <a:latin typeface="思源黑体 CN Regular" panose="020B0500000000000000" charset="0"/>
                <a:ea typeface="思源黑体 CN Regular" panose="020B0500000000000000" charset="0"/>
              </a:rPr>
              <a:t>定位：信号稳定性不好，无法自供电导致部署存在局限性。</a:t>
            </a:r>
            <a:endParaRPr lang="zh-CN" altLang="en-US" sz="3200">
              <a:solidFill>
                <a:schemeClr val="bg1"/>
              </a:solidFill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需求分析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陈思捷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u=3942167940,3559254716&amp;fm=23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48895"/>
            <a:ext cx="9239885" cy="6955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16510" y="786130"/>
            <a:ext cx="9240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chemeClr val="bg1"/>
                </a:solidFill>
                <a:uFillTx/>
                <a:latin typeface="思源黑体 CN Regular" panose="020B0500000000000000" charset="0"/>
                <a:ea typeface="思源黑体 CN Regular" panose="020B0500000000000000" charset="0"/>
              </a:rPr>
              <a:t> BLE4.0-RSSI  +   Compass</a:t>
            </a:r>
            <a:endParaRPr lang="en-US" altLang="zh-CN" sz="5400">
              <a:solidFill>
                <a:schemeClr val="bg1"/>
              </a:solidFill>
              <a:uFillTx/>
              <a:latin typeface="思源黑体 CN Regular" panose="020B0500000000000000" charset="0"/>
              <a:ea typeface="思源黑体 CN Regular" panose="020B0500000000000000" charset="0"/>
            </a:endParaRPr>
          </a:p>
        </p:txBody>
      </p:sp>
      <p:sp>
        <p:nvSpPr>
          <p:cNvPr id="9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10" name="图片 9" descr="b28829c6fe67e682208440e33f486b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275" y="1424940"/>
            <a:ext cx="4815205" cy="4937760"/>
          </a:xfrm>
          <a:prstGeom prst="rect">
            <a:avLst/>
          </a:prstGeom>
        </p:spPr>
      </p:pic>
      <p:pic>
        <p:nvPicPr>
          <p:cNvPr id="11" name="图片 10" descr="e133d91a1bf27ef35cf948aeaaec4a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2063750"/>
            <a:ext cx="4251325" cy="3937000"/>
          </a:xfrm>
          <a:prstGeom prst="rect">
            <a:avLst/>
          </a:prstGeom>
        </p:spPr>
      </p:pic>
      <p:sp>
        <p:nvSpPr>
          <p:cNvPr id="13" name="标题 9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47612C-5FFF-4054-954D-6B21B8B559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smtClean="0"/>
              <a:t>张挺 </a:t>
            </a:r>
            <a:r>
              <a:rPr lang="en-US" altLang="zh-CN" smtClean="0"/>
              <a:t>zhang.ting2@foxmail.com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68B4927-5671-454E-8401-64672FC223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 descr="u=3942167940,3559254716&amp;fm=23&amp;gp=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8580" y="-12065"/>
            <a:ext cx="9309735" cy="6897370"/>
          </a:xfrm>
          <a:prstGeom prst="rect">
            <a:avLst/>
          </a:prstGeom>
        </p:spPr>
      </p:pic>
      <p:sp>
        <p:nvSpPr>
          <p:cNvPr id="13" name="标题 9"/>
          <p:cNvSpPr>
            <a:spLocks noGrp="1"/>
          </p:cNvSpPr>
          <p:nvPr/>
        </p:nvSpPr>
        <p:spPr>
          <a:xfrm>
            <a:off x="-153035" y="635"/>
            <a:ext cx="2292985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A0EA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charset="0"/>
                <a:ea typeface="思源黑体 CN Regular" panose="020B0500000000000000" charset="0"/>
                <a:cs typeface="Arial Unicode MS" panose="020B0604020202020204" pitchFamily="34" charset="-122"/>
              </a:rPr>
              <a:t>需求分析与技术重点</a:t>
            </a:r>
            <a:endParaRPr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charset="0"/>
              <a:ea typeface="思源黑体 CN Regular" panose="020B0500000000000000" charset="0"/>
              <a:cs typeface="Arial Unicode MS" panose="020B0604020202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8580" y="812165"/>
            <a:ext cx="9240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chemeClr val="bg1"/>
                </a:solidFill>
                <a:uFillTx/>
                <a:latin typeface="思源黑体 CN Regular" panose="020B0500000000000000" charset="0"/>
                <a:ea typeface="思源黑体 CN Regular" panose="020B0500000000000000" charset="0"/>
              </a:rPr>
              <a:t>   +  </a:t>
            </a:r>
            <a:r>
              <a:rPr lang="en-US" altLang="zh-CN" sz="5400">
                <a:solidFill>
                  <a:schemeClr val="bg1"/>
                </a:solidFill>
                <a:uFillTx/>
                <a:latin typeface="思源黑体 CN Regular" panose="020B0500000000000000" charset="0"/>
                <a:cs typeface="思源黑体 CN Regular" panose="020B0500000000000000" charset="0"/>
              </a:rPr>
              <a:t>Ultrasonic sensor</a:t>
            </a:r>
            <a:endParaRPr lang="en-US" altLang="zh-CN" sz="5400">
              <a:solidFill>
                <a:schemeClr val="bg1"/>
              </a:solidFill>
              <a:uFillTx/>
              <a:latin typeface="思源黑体 CN Regular" panose="020B0500000000000000" charset="0"/>
              <a:cs typeface="思源黑体 CN Regular" panose="020B0500000000000000" charset="0"/>
            </a:endParaRPr>
          </a:p>
        </p:txBody>
      </p:sp>
      <p:pic>
        <p:nvPicPr>
          <p:cNvPr id="9" name="图片 8" descr="277c858d355f536d957fe5d9d2ab21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324610"/>
            <a:ext cx="6501765" cy="5560695"/>
          </a:xfrm>
          <a:prstGeom prst="rect">
            <a:avLst/>
          </a:prstGeom>
        </p:spPr>
      </p:pic>
      <p:sp>
        <p:nvSpPr>
          <p:cNvPr id="10" name="灯片编号占位符 2"/>
          <p:cNvSpPr>
            <a:spLocks noGrp="1"/>
          </p:cNvSpPr>
          <p:nvPr/>
        </p:nvSpPr>
        <p:spPr>
          <a:xfrm>
            <a:off x="691832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685800" rtl="0" eaLnBrk="1" latinLnBrk="0" hangingPunct="1">
              <a:defRPr sz="2800" kern="12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16C737-B08C-4635-A723-B1EEF42D83F9}" type="slidenum">
              <a:rPr lang="zh-CN" altLang="en-US" sz="2000" smtClean="0">
                <a:solidFill>
                  <a:schemeClr val="bg1"/>
                </a:solidFill>
              </a:rPr>
            </a:fld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WPS 演示</Application>
  <PresentationFormat>全屏显示(4:3)</PresentationFormat>
  <Paragraphs>283</Paragraphs>
  <Slides>24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幼圆</vt:lpstr>
      <vt:lpstr>思源黑体 CN Regular</vt:lpstr>
      <vt:lpstr>Arial Unicode MS</vt:lpstr>
      <vt:lpstr>黑体</vt:lpstr>
      <vt:lpstr>Calibri</vt:lpstr>
      <vt:lpstr>微软雅黑</vt:lpstr>
      <vt:lpstr>Arial Unicode MS</vt:lpstr>
      <vt:lpstr>Calibri Light</vt:lpstr>
      <vt:lpstr>Office 主题</vt:lpstr>
      <vt:lpstr>自定义设计方案</vt:lpstr>
      <vt:lpstr> </vt:lpstr>
      <vt:lpstr>PowerPoint 演示文稿</vt:lpstr>
      <vt:lpstr>PowerPoint 演示文稿</vt:lpstr>
      <vt:lpstr>需求分析与技术重点</vt:lpstr>
      <vt:lpstr>需求分析与技术重点</vt:lpstr>
      <vt:lpstr>需求分析与技术重点</vt:lpstr>
      <vt:lpstr>PowerPoint 演示文稿</vt:lpstr>
      <vt:lpstr>需求分析</vt:lpstr>
      <vt:lpstr>PowerPoint 演示文稿</vt:lpstr>
      <vt:lpstr>需求分析与技术重点</vt:lpstr>
      <vt:lpstr>需求分析与技术重点</vt:lpstr>
      <vt:lpstr>PowerPoint 演示文稿</vt:lpstr>
      <vt:lpstr>需求分析</vt:lpstr>
      <vt:lpstr>需求分析</vt:lpstr>
      <vt:lpstr>需求分析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谢谢观赏！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重邮-联想 移动互联网应用工程研究中心 PowerPoint模板</dc:title>
  <dc:creator>Frank</dc:creator>
  <cp:lastModifiedBy>Administrator</cp:lastModifiedBy>
  <cp:revision>43</cp:revision>
  <dcterms:created xsi:type="dcterms:W3CDTF">2013-12-04T04:03:00Z</dcterms:created>
  <dcterms:modified xsi:type="dcterms:W3CDTF">2017-07-18T08:46:24Z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